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1" r:id="rId6"/>
    <p:sldId id="260" r:id="rId7"/>
    <p:sldId id="263" r:id="rId8"/>
  </p:sldIdLst>
  <p:sldSz cx="9144000" cy="6858000" type="screen4x3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27F08-1B0E-4FCC-BE25-17A587A416EF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E259A-7384-4F32-955D-299A72F71549}" type="slidenum">
              <a:rPr lang="es-US" smtClean="0"/>
              <a:t>‹#›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839923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E259A-7384-4F32-955D-299A72F71549}" type="slidenum">
              <a:rPr lang="es-US" smtClean="0"/>
              <a:t>5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197945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D92B45B-5EE6-4BF8-89AF-6D920D3AE516}" type="datetimeFigureOut">
              <a:rPr lang="es-US" smtClean="0"/>
              <a:t>2/15/2012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6E35D21-67A4-47BD-8D76-28F6FBF49080}" type="slidenum">
              <a:rPr lang="es-US" smtClean="0"/>
              <a:t>‹#›</a:t>
            </a:fld>
            <a:endParaRPr lang="es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youtube.com/watch?v=lP5bv0H6jj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ulsSNC69UA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www.youtube.com/watch?v=PlUoVOgF1EI" TargetMode="External"/><Relationship Id="rId4" Type="http://schemas.openxmlformats.org/officeDocument/2006/relationships/hyperlink" Target="http://www.youtube.com/watch?v=PI7ADEy2y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ol.com/noticias/nacional/2012/02/14/526239/profesor-muere-al-recibir-descarga-electrica-mientras-cantaba-con-sistema-karaoke-en-iloca.html" TargetMode="External"/><Relationship Id="rId2" Type="http://schemas.openxmlformats.org/officeDocument/2006/relationships/hyperlink" Target="http://www.bbc.co.uk/mundo/noticias/2011/09/110914_chile_estudiantes_educacion_gratuita_vs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PI7ADEy2yP4" TargetMode="External"/><Relationship Id="rId3" Type="http://schemas.openxmlformats.org/officeDocument/2006/relationships/hyperlink" Target="http://www.facts-about.org.uk/history-and-events-timeline-chile.htm" TargetMode="External"/><Relationship Id="rId7" Type="http://schemas.openxmlformats.org/officeDocument/2006/relationships/hyperlink" Target="http://www.youtube.com/watch?v=7ulsSNC69UA" TargetMode="External"/><Relationship Id="rId2" Type="http://schemas.openxmlformats.org/officeDocument/2006/relationships/hyperlink" Target="http://www.ciaworldfactboo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mol.com/noticias/nacional/2012/02/14/526224/nuevo-derrumbe-en-cusco-dificulta-regreso-de-turistas-chilenos.html" TargetMode="External"/><Relationship Id="rId5" Type="http://schemas.openxmlformats.org/officeDocument/2006/relationships/hyperlink" Target="http://www.emol.com/noticias/nacional/2012/02/14/526239/profesor-muere-al-recibir-descarga-electrica-mientras-cantaba-con-sistema-karaoke-en-iloca.html" TargetMode="External"/><Relationship Id="rId4" Type="http://schemas.openxmlformats.org/officeDocument/2006/relationships/hyperlink" Target="http://www.corrugatedcity.com/2007/07/how-to-speak-chilean-spanish.html" TargetMode="External"/><Relationship Id="rId9" Type="http://schemas.openxmlformats.org/officeDocument/2006/relationships/hyperlink" Target="http://www.youtube.com/watch?v=PlUoVOgF1E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Chile</a:t>
            </a:r>
            <a:endParaRPr lang="es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Lauren Barnett</a:t>
            </a:r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108903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Hechos</a:t>
            </a:r>
            <a:r>
              <a:rPr lang="en-US" dirty="0" smtClean="0"/>
              <a:t> </a:t>
            </a:r>
            <a:r>
              <a:rPr lang="en-US" dirty="0" err="1" smtClean="0"/>
              <a:t>Básicos</a:t>
            </a:r>
            <a:r>
              <a:rPr lang="en-US" dirty="0"/>
              <a:t/>
            </a:r>
            <a:br>
              <a:rPr lang="en-US" dirty="0"/>
            </a:br>
            <a:endParaRPr lang="es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990600"/>
            <a:ext cx="7520940" cy="4114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US" sz="2000" dirty="0" smtClean="0">
                <a:latin typeface="Adobe Caslon Pro Bold" pitchFamily="18" charset="0"/>
              </a:rPr>
              <a:t>población: </a:t>
            </a:r>
            <a:r>
              <a:rPr lang="es-US" sz="2000" dirty="0">
                <a:latin typeface="Adobe Caslon Pro Bold" pitchFamily="18" charset="0"/>
              </a:rPr>
              <a:t>16.888.760 </a:t>
            </a:r>
          </a:p>
          <a:p>
            <a:pPr>
              <a:buFont typeface="Arial" pitchFamily="34" charset="0"/>
              <a:buChar char="•"/>
            </a:pPr>
            <a:r>
              <a:rPr lang="es-US" sz="2000" dirty="0" smtClean="0">
                <a:latin typeface="Adobe Caslon Pro Bold" pitchFamily="18" charset="0"/>
              </a:rPr>
              <a:t>Ubicación</a:t>
            </a:r>
            <a:r>
              <a:rPr lang="es-US" sz="2000" dirty="0">
                <a:latin typeface="Adobe Caslon Pro Bold" pitchFamily="18" charset="0"/>
              </a:rPr>
              <a:t>: </a:t>
            </a:r>
            <a:r>
              <a:rPr lang="es-US" sz="2000" dirty="0" smtClean="0">
                <a:latin typeface="Adobe Caslon Pro Bold" pitchFamily="18" charset="0"/>
              </a:rPr>
              <a:t>América del Sur </a:t>
            </a:r>
          </a:p>
          <a:p>
            <a:pPr>
              <a:buFont typeface="Arial" pitchFamily="34" charset="0"/>
              <a:buChar char="•"/>
            </a:pPr>
            <a:r>
              <a:rPr lang="es-US" sz="2000" dirty="0" smtClean="0">
                <a:latin typeface="Adobe Caslon Pro Bold" pitchFamily="18" charset="0"/>
              </a:rPr>
              <a:t>La Clima: templado desierto, mediterráneo; </a:t>
            </a:r>
            <a:r>
              <a:rPr lang="es-US" sz="2000" dirty="0">
                <a:latin typeface="Adobe Caslon Pro Bold" pitchFamily="18" charset="0"/>
              </a:rPr>
              <a:t>fresco y </a:t>
            </a:r>
            <a:r>
              <a:rPr lang="es-US" sz="2000" dirty="0" smtClean="0">
                <a:latin typeface="Adobe Caslon Pro Bold" pitchFamily="18" charset="0"/>
              </a:rPr>
              <a:t>húmedo .</a:t>
            </a:r>
          </a:p>
          <a:p>
            <a:pPr>
              <a:buFont typeface="Arial" pitchFamily="34" charset="0"/>
              <a:buChar char="•"/>
            </a:pPr>
            <a:r>
              <a:rPr lang="es-US" sz="2000" dirty="0" smtClean="0">
                <a:latin typeface="Adobe Caslon Pro Bold" pitchFamily="18" charset="0"/>
              </a:rPr>
              <a:t>Capital</a:t>
            </a:r>
            <a:r>
              <a:rPr lang="es-US" sz="2000" dirty="0">
                <a:latin typeface="Adobe Caslon Pro Bold" pitchFamily="18" charset="0"/>
              </a:rPr>
              <a:t>: </a:t>
            </a:r>
            <a:r>
              <a:rPr lang="es-US" sz="2000" dirty="0" smtClean="0">
                <a:latin typeface="Adobe Caslon Pro Bold" pitchFamily="18" charset="0"/>
              </a:rPr>
              <a:t>Santiago</a:t>
            </a:r>
          </a:p>
          <a:p>
            <a:pPr>
              <a:buFont typeface="Arial" pitchFamily="34" charset="0"/>
              <a:buChar char="•"/>
            </a:pPr>
            <a:r>
              <a:rPr lang="es-US" sz="2000" dirty="0" smtClean="0">
                <a:latin typeface="Adobe Caslon Pro Bold" pitchFamily="18" charset="0"/>
              </a:rPr>
              <a:t>Los </a:t>
            </a:r>
            <a:r>
              <a:rPr lang="es-US" sz="2000" dirty="0">
                <a:latin typeface="Adobe Caslon Pro Bold" pitchFamily="18" charset="0"/>
              </a:rPr>
              <a:t>Recursos Naturales: cobre, timbre, mineral de </a:t>
            </a:r>
            <a:r>
              <a:rPr lang="es-US" sz="2000" dirty="0" smtClean="0">
                <a:latin typeface="Adobe Caslon Pro Bold" pitchFamily="18" charset="0"/>
              </a:rPr>
              <a:t>hierro, nitratos</a:t>
            </a:r>
            <a:r>
              <a:rPr lang="es-US" sz="2000" dirty="0">
                <a:latin typeface="Adobe Caslon Pro Bold" pitchFamily="18" charset="0"/>
              </a:rPr>
              <a:t>, metales </a:t>
            </a:r>
            <a:r>
              <a:rPr lang="es-US" sz="2000" dirty="0" smtClean="0">
                <a:latin typeface="Adobe Caslon Pro Bold" pitchFamily="18" charset="0"/>
              </a:rPr>
              <a:t>preciosos y la </a:t>
            </a:r>
            <a:r>
              <a:rPr lang="es-US" sz="2000" dirty="0">
                <a:latin typeface="Adobe Caslon Pro Bold" pitchFamily="18" charset="0"/>
              </a:rPr>
              <a:t>energía </a:t>
            </a:r>
            <a:r>
              <a:rPr lang="es-US" sz="2000" dirty="0" smtClean="0">
                <a:latin typeface="Adobe Caslon Pro Bold" pitchFamily="18" charset="0"/>
              </a:rPr>
              <a:t>hidroeléctrica</a:t>
            </a:r>
          </a:p>
          <a:p>
            <a:pPr>
              <a:buFont typeface="Arial" pitchFamily="34" charset="0"/>
              <a:buChar char="•"/>
            </a:pPr>
            <a:r>
              <a:rPr lang="es-US" sz="2000" dirty="0" smtClean="0">
                <a:latin typeface="Adobe Caslon Pro Bold" pitchFamily="18" charset="0"/>
              </a:rPr>
              <a:t>Religiones</a:t>
            </a:r>
            <a:r>
              <a:rPr lang="es-US" sz="2000" dirty="0">
                <a:latin typeface="Adobe Caslon Pro Bold" pitchFamily="18" charset="0"/>
              </a:rPr>
              <a:t>: </a:t>
            </a:r>
            <a:r>
              <a:rPr lang="es-US" sz="2000" dirty="0" err="1">
                <a:latin typeface="Adobe Caslon Pro Bold" pitchFamily="18" charset="0"/>
              </a:rPr>
              <a:t>c</a:t>
            </a:r>
            <a:r>
              <a:rPr lang="es-US" sz="2000" dirty="0" err="1" smtClean="0">
                <a:latin typeface="Adobe Caslon Pro Bold" pitchFamily="18" charset="0"/>
              </a:rPr>
              <a:t>atolico</a:t>
            </a:r>
            <a:r>
              <a:rPr lang="es-US" sz="2000" dirty="0" smtClean="0">
                <a:latin typeface="Adobe Caslon Pro Bold" pitchFamily="18" charset="0"/>
              </a:rPr>
              <a:t> romano</a:t>
            </a:r>
            <a:r>
              <a:rPr lang="es-US" sz="2000" dirty="0">
                <a:latin typeface="Adobe Caslon Pro Bold" pitchFamily="18" charset="0"/>
              </a:rPr>
              <a:t>, evangélico, </a:t>
            </a:r>
            <a:r>
              <a:rPr lang="es-US" sz="2000" dirty="0" smtClean="0">
                <a:latin typeface="Adobe Caslon Pro Bold" pitchFamily="18" charset="0"/>
              </a:rPr>
              <a:t>testigos </a:t>
            </a:r>
            <a:r>
              <a:rPr lang="es-US" sz="2000" dirty="0">
                <a:latin typeface="Adobe Caslon Pro Bold" pitchFamily="18" charset="0"/>
              </a:rPr>
              <a:t>de j</a:t>
            </a:r>
            <a:r>
              <a:rPr lang="es-US" sz="2000" dirty="0" smtClean="0">
                <a:latin typeface="Adobe Caslon Pro Bold" pitchFamily="18" charset="0"/>
              </a:rPr>
              <a:t>ehová, y </a:t>
            </a:r>
            <a:r>
              <a:rPr lang="es-US" sz="2000" dirty="0" err="1">
                <a:latin typeface="Adobe Caslon Pro Bold" pitchFamily="18" charset="0"/>
              </a:rPr>
              <a:t>c</a:t>
            </a:r>
            <a:r>
              <a:rPr lang="es-US" sz="2000" dirty="0" err="1" smtClean="0">
                <a:latin typeface="Adobe Caslon Pro Bold" pitchFamily="18" charset="0"/>
              </a:rPr>
              <a:t>hristianos</a:t>
            </a:r>
            <a:r>
              <a:rPr lang="es-US" sz="2000" dirty="0" smtClean="0">
                <a:latin typeface="Adobe Caslon Pro Bold" pitchFamily="18" charset="0"/>
              </a:rPr>
              <a:t>, otras, y ninguno </a:t>
            </a:r>
            <a:endParaRPr lang="es-US" sz="2000" dirty="0">
              <a:latin typeface="Adobe Caslon Pro Bold" pitchFamily="18" charset="0"/>
            </a:endParaRPr>
          </a:p>
          <a:p>
            <a:endParaRPr lang="es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846" y="0"/>
            <a:ext cx="2209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396" y="5057775"/>
            <a:ext cx="23812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35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habla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dobe Caslon Pro Bold" pitchFamily="18" charset="0"/>
              </a:rPr>
              <a:t>No les </a:t>
            </a:r>
            <a:r>
              <a:rPr lang="en-US" sz="2000" dirty="0" err="1" smtClean="0">
                <a:latin typeface="Adobe Caslon Pro Bold" pitchFamily="18" charset="0"/>
              </a:rPr>
              <a:t>gustan</a:t>
            </a:r>
            <a:r>
              <a:rPr lang="en-US" sz="2000" dirty="0" smtClean="0">
                <a:latin typeface="Adobe Caslon Pro Bold" pitchFamily="18" charset="0"/>
              </a:rPr>
              <a:t> el </a:t>
            </a:r>
            <a:r>
              <a:rPr lang="en-US" sz="2000" dirty="0" err="1" smtClean="0">
                <a:latin typeface="Adobe Caslon Pro Bold" pitchFamily="18" charset="0"/>
              </a:rPr>
              <a:t>uso</a:t>
            </a:r>
            <a:r>
              <a:rPr lang="en-US" sz="2000" dirty="0" smtClean="0">
                <a:latin typeface="Adobe Caslon Pro Bold" pitchFamily="18" charset="0"/>
              </a:rPr>
              <a:t> de “S”</a:t>
            </a:r>
          </a:p>
          <a:p>
            <a:pPr marL="0" indent="0"/>
            <a:r>
              <a:rPr lang="en-US" sz="2000" dirty="0"/>
              <a:t> </a:t>
            </a:r>
            <a:r>
              <a:rPr lang="en-US" sz="2000" dirty="0" smtClean="0"/>
              <a:t>                 ---- </a:t>
            </a:r>
            <a:r>
              <a:rPr lang="en-US" sz="2000" b="0" dirty="0" err="1" smtClean="0"/>
              <a:t>Gracia</a:t>
            </a:r>
            <a:r>
              <a:rPr lang="en-US" sz="2000" b="0" dirty="0" smtClean="0"/>
              <a:t>, </a:t>
            </a:r>
            <a:r>
              <a:rPr lang="en-US" sz="2000" b="0" dirty="0" err="1" smtClean="0"/>
              <a:t>tu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quiere</a:t>
            </a:r>
            <a:endParaRPr lang="en-US" sz="2000" b="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dobe Caslon Pro Bold" pitchFamily="18" charset="0"/>
              </a:rPr>
              <a:t>No les </a:t>
            </a:r>
            <a:r>
              <a:rPr lang="en-US" sz="2000" dirty="0" err="1" smtClean="0">
                <a:latin typeface="Adobe Caslon Pro Bold" pitchFamily="18" charset="0"/>
              </a:rPr>
              <a:t>gutan</a:t>
            </a:r>
            <a:r>
              <a:rPr lang="en-US" sz="2000" dirty="0" smtClean="0">
                <a:latin typeface="Adobe Caslon Pro Bold" pitchFamily="18" charset="0"/>
              </a:rPr>
              <a:t> el </a:t>
            </a:r>
            <a:r>
              <a:rPr lang="en-US" sz="2000" dirty="0" err="1" smtClean="0">
                <a:latin typeface="Adobe Caslon Pro Bold" pitchFamily="18" charset="0"/>
              </a:rPr>
              <a:t>uso</a:t>
            </a:r>
            <a:r>
              <a:rPr lang="en-US" sz="2000" dirty="0" smtClean="0">
                <a:latin typeface="Adobe Caslon Pro Bold" pitchFamily="18" charset="0"/>
              </a:rPr>
              <a:t> de –ado </a:t>
            </a:r>
          </a:p>
          <a:p>
            <a:pPr marL="0" indent="0"/>
            <a:r>
              <a:rPr lang="en-US" sz="2000" dirty="0"/>
              <a:t> </a:t>
            </a:r>
            <a:r>
              <a:rPr lang="en-US" sz="2000" dirty="0" smtClean="0"/>
              <a:t>                  --- </a:t>
            </a:r>
            <a:r>
              <a:rPr lang="en-US" sz="2000" b="0" dirty="0" err="1" smtClean="0"/>
              <a:t>pecao</a:t>
            </a:r>
            <a:r>
              <a:rPr lang="en-US" sz="2000" b="0" dirty="0" smtClean="0"/>
              <a:t>, </a:t>
            </a:r>
            <a:r>
              <a:rPr lang="en-US" sz="2000" b="0" dirty="0" err="1" smtClean="0"/>
              <a:t>supermercao</a:t>
            </a:r>
            <a:endParaRPr lang="en-US" sz="2000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err="1" smtClean="0">
                <a:latin typeface="Adobe Caslon Pro Bold" pitchFamily="18" charset="0"/>
              </a:rPr>
              <a:t>Ellos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inventaron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una</a:t>
            </a:r>
            <a:r>
              <a:rPr lang="en-US" sz="2000" dirty="0" smtClean="0">
                <a:latin typeface="Adobe Caslon Pro Bold" pitchFamily="18" charset="0"/>
              </a:rPr>
              <a:t> forma de </a:t>
            </a:r>
            <a:r>
              <a:rPr lang="en-US" sz="2000" dirty="0" err="1" smtClean="0">
                <a:latin typeface="Adobe Caslon Pro Bold" pitchFamily="18" charset="0"/>
              </a:rPr>
              <a:t>sgunda</a:t>
            </a:r>
            <a:r>
              <a:rPr lang="en-US" sz="2000" dirty="0" smtClean="0">
                <a:latin typeface="Adobe Caslon Pro Bold" pitchFamily="18" charset="0"/>
              </a:rPr>
              <a:t> persona de singular “</a:t>
            </a:r>
            <a:r>
              <a:rPr lang="en-US" sz="2000" dirty="0" err="1" smtClean="0">
                <a:latin typeface="Adobe Caslon Pro Bold" pitchFamily="18" charset="0"/>
              </a:rPr>
              <a:t>tu</a:t>
            </a:r>
            <a:r>
              <a:rPr lang="en-US" sz="2000" dirty="0" smtClean="0">
                <a:latin typeface="Adobe Caslon Pro Bold" pitchFamily="18" charset="0"/>
              </a:rPr>
              <a:t>”</a:t>
            </a:r>
          </a:p>
          <a:p>
            <a:pPr marL="0" lvl="1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</a:t>
            </a:r>
            <a:r>
              <a:rPr lang="en-US" sz="2000" dirty="0" err="1" smtClean="0"/>
              <a:t>ar</a:t>
            </a:r>
            <a:r>
              <a:rPr lang="en-US" sz="2000" dirty="0" smtClean="0"/>
              <a:t> </a:t>
            </a:r>
            <a:r>
              <a:rPr lang="en-US" sz="2000" dirty="0" err="1" smtClean="0"/>
              <a:t>verbos</a:t>
            </a:r>
            <a:r>
              <a:rPr lang="en-US" sz="2000" dirty="0" smtClean="0"/>
              <a:t> - A </a:t>
            </a:r>
            <a:r>
              <a:rPr lang="en-US" sz="2000" dirty="0" err="1" smtClean="0"/>
              <a:t>donde</a:t>
            </a:r>
            <a:r>
              <a:rPr lang="en-US" sz="2000" dirty="0" smtClean="0"/>
              <a:t> </a:t>
            </a:r>
            <a:r>
              <a:rPr lang="en-US" sz="2000" dirty="0" err="1" smtClean="0"/>
              <a:t>vai</a:t>
            </a:r>
            <a:r>
              <a:rPr lang="en-US" sz="2000" dirty="0" smtClean="0"/>
              <a:t>?</a:t>
            </a:r>
          </a:p>
          <a:p>
            <a:pPr marL="0" lvl="1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</a:t>
            </a:r>
            <a:r>
              <a:rPr lang="en-US" sz="2000" dirty="0" err="1" smtClean="0"/>
              <a:t>ir</a:t>
            </a:r>
            <a:r>
              <a:rPr lang="en-US" sz="2000" dirty="0" smtClean="0"/>
              <a:t>/-</a:t>
            </a:r>
            <a:r>
              <a:rPr lang="en-US" sz="2000" dirty="0" err="1" smtClean="0"/>
              <a:t>er</a:t>
            </a:r>
            <a:r>
              <a:rPr lang="en-US" sz="2000" dirty="0" smtClean="0"/>
              <a:t> </a:t>
            </a:r>
            <a:r>
              <a:rPr lang="en-US" sz="2000" dirty="0" err="1" smtClean="0"/>
              <a:t>verbos</a:t>
            </a:r>
            <a:r>
              <a:rPr lang="en-US" sz="2000" dirty="0" smtClean="0"/>
              <a:t>-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queri</a:t>
            </a:r>
            <a:r>
              <a:rPr lang="en-US" sz="2000" dirty="0" smtClean="0"/>
              <a:t>?, </a:t>
            </a:r>
            <a:r>
              <a:rPr lang="en-US" sz="2000" dirty="0" err="1" smtClean="0"/>
              <a:t>Volvi</a:t>
            </a:r>
            <a:r>
              <a:rPr lang="en-US" sz="2000" dirty="0" smtClean="0"/>
              <a:t>?</a:t>
            </a:r>
          </a:p>
          <a:p>
            <a:pPr marL="0" lvl="1" indent="0">
              <a:buNone/>
            </a:pPr>
            <a:r>
              <a:rPr lang="es-US" sz="2000" b="1" dirty="0"/>
              <a:t>Casado con hijos Chile... </a:t>
            </a:r>
            <a:r>
              <a:rPr lang="es-US" sz="2000" b="1" dirty="0" err="1" smtClean="0"/>
              <a:t>Piesadilla</a:t>
            </a:r>
            <a:r>
              <a:rPr lang="es-US" sz="2000" b="1" dirty="0" smtClean="0"/>
              <a:t> (sitcom chilena)</a:t>
            </a:r>
            <a:endParaRPr lang="en-US" sz="2000" b="1" dirty="0" smtClean="0"/>
          </a:p>
          <a:p>
            <a:pPr marL="0" lvl="1" indent="0">
              <a:buNone/>
            </a:pP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www.youtube.com/watch?v=lP5bv0H6jjs</a:t>
            </a:r>
            <a:endParaRPr lang="en-US" sz="2000" dirty="0" smtClean="0"/>
          </a:p>
          <a:p>
            <a:pPr marL="0" lvl="1" indent="0">
              <a:buNone/>
            </a:pPr>
            <a:endParaRPr lang="en-US" sz="20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244" y="12510"/>
            <a:ext cx="25622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9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Datos</a:t>
            </a:r>
            <a:r>
              <a:rPr lang="en-US" dirty="0" smtClean="0"/>
              <a:t> </a:t>
            </a:r>
            <a:r>
              <a:rPr lang="en-US" dirty="0" err="1" smtClean="0"/>
              <a:t>Historicos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latin typeface="Adobe Caslon Pro Bold" pitchFamily="18" charset="0"/>
              </a:rPr>
              <a:t>1541 - Pedro de Valdivia </a:t>
            </a:r>
            <a:r>
              <a:rPr lang="en-US" sz="2000" dirty="0" err="1" smtClean="0">
                <a:latin typeface="Adobe Caslon Pro Bold" pitchFamily="18" charset="0"/>
              </a:rPr>
              <a:t>comienza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s-US" sz="2000" dirty="0">
                <a:latin typeface="Adobe Caslon Pro Bold" pitchFamily="18" charset="0"/>
              </a:rPr>
              <a:t>la conquista española y </a:t>
            </a:r>
            <a:r>
              <a:rPr lang="es-US" sz="2000" dirty="0" smtClean="0">
                <a:latin typeface="Adobe Caslon Pro Bold" pitchFamily="18" charset="0"/>
              </a:rPr>
              <a:t>fundado Santiago </a:t>
            </a:r>
            <a:endParaRPr lang="es-US" sz="2000" dirty="0">
              <a:latin typeface="Adobe Caslon Pro Bold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dobe Caslon Pro Bold" pitchFamily="18" charset="0"/>
              </a:rPr>
              <a:t>1810 – La </a:t>
            </a:r>
            <a:r>
              <a:rPr lang="en-US" sz="2000" dirty="0" err="1" smtClean="0">
                <a:latin typeface="Adobe Caslon Pro Bold" pitchFamily="18" charset="0"/>
              </a:rPr>
              <a:t>derriba</a:t>
            </a:r>
            <a:r>
              <a:rPr lang="en-US" sz="2000" dirty="0" smtClean="0">
                <a:latin typeface="Adobe Caslon Pro Bold" pitchFamily="18" charset="0"/>
              </a:rPr>
              <a:t> del </a:t>
            </a:r>
            <a:r>
              <a:rPr lang="en-US" sz="2000" dirty="0" err="1" smtClean="0">
                <a:latin typeface="Adobe Caslon Pro Bold" pitchFamily="18" charset="0"/>
              </a:rPr>
              <a:t>rey</a:t>
            </a:r>
            <a:r>
              <a:rPr lang="en-US" sz="2000" dirty="0" smtClean="0">
                <a:latin typeface="Adobe Caslon Pro Bold" pitchFamily="18" charset="0"/>
              </a:rPr>
              <a:t> de </a:t>
            </a:r>
            <a:r>
              <a:rPr lang="en-US" sz="2000" dirty="0" err="1" smtClean="0">
                <a:latin typeface="Adobe Caslon Pro Bold" pitchFamily="18" charset="0"/>
              </a:rPr>
              <a:t>Espana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por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>
                <a:latin typeface="Adobe Caslon Pro Bold" pitchFamily="18" charset="0"/>
              </a:rPr>
              <a:t>Napoleon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Adobe Caslon Pro Bold" pitchFamily="18" charset="0"/>
              </a:rPr>
              <a:t>1814 </a:t>
            </a:r>
            <a:r>
              <a:rPr lang="en-US" sz="2000" dirty="0" smtClean="0">
                <a:latin typeface="Adobe Caslon Pro Bold" pitchFamily="18" charset="0"/>
              </a:rPr>
              <a:t>– </a:t>
            </a:r>
            <a:r>
              <a:rPr lang="en-US" sz="2000" dirty="0" err="1" smtClean="0">
                <a:latin typeface="Adobe Caslon Pro Bold" pitchFamily="18" charset="0"/>
              </a:rPr>
              <a:t>Espana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recupera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>
                <a:latin typeface="Adobe Caslon Pro Bold" pitchFamily="18" charset="0"/>
              </a:rPr>
              <a:t>control </a:t>
            </a:r>
            <a:r>
              <a:rPr lang="en-US" sz="2000" dirty="0" smtClean="0">
                <a:latin typeface="Adobe Caslon Pro Bold" pitchFamily="18" charset="0"/>
              </a:rPr>
              <a:t>del Chile</a:t>
            </a:r>
            <a:endParaRPr lang="en-US" sz="2000" dirty="0">
              <a:latin typeface="Adobe Caslon Pro Bold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Adobe Caslon Pro Bold" pitchFamily="18" charset="0"/>
              </a:rPr>
              <a:t>1818 - Chile </a:t>
            </a:r>
            <a:r>
              <a:rPr lang="en-US" sz="2000" dirty="0" smtClean="0">
                <a:latin typeface="Adobe Caslon Pro Bold" pitchFamily="18" charset="0"/>
              </a:rPr>
              <a:t>se </a:t>
            </a:r>
            <a:r>
              <a:rPr lang="en-US" sz="2000" dirty="0" err="1" smtClean="0">
                <a:latin typeface="Adobe Caslon Pro Bold" pitchFamily="18" charset="0"/>
              </a:rPr>
              <a:t>convierte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independiente</a:t>
            </a:r>
            <a:endParaRPr lang="en-US" sz="2000" dirty="0">
              <a:latin typeface="Adobe Caslon Pro Bold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Adobe Caslon Pro Bold" pitchFamily="18" charset="0"/>
              </a:rPr>
              <a:t>1879-84 - Chile </a:t>
            </a:r>
            <a:r>
              <a:rPr lang="en-US" sz="2000" dirty="0" err="1" smtClean="0">
                <a:latin typeface="Adobe Caslon Pro Bold" pitchFamily="18" charset="0"/>
              </a:rPr>
              <a:t>aumenta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su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territorio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despues</a:t>
            </a:r>
            <a:r>
              <a:rPr lang="en-US" sz="2000" dirty="0" smtClean="0">
                <a:latin typeface="Adobe Caslon Pro Bold" pitchFamily="18" charset="0"/>
              </a:rPr>
              <a:t> de </a:t>
            </a:r>
            <a:r>
              <a:rPr lang="en-US" sz="2000" dirty="0" err="1" smtClean="0">
                <a:latin typeface="Adobe Caslon Pro Bold" pitchFamily="18" charset="0"/>
              </a:rPr>
              <a:t>derrota</a:t>
            </a:r>
            <a:r>
              <a:rPr lang="en-US" sz="2000" dirty="0" smtClean="0">
                <a:latin typeface="Adobe Caslon Pro Bold" pitchFamily="18" charset="0"/>
              </a:rPr>
              <a:t> Peru </a:t>
            </a:r>
            <a:r>
              <a:rPr lang="en-US" sz="2000" dirty="0">
                <a:latin typeface="Adobe Caslon Pro Bold" pitchFamily="18" charset="0"/>
              </a:rPr>
              <a:t>y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>
                <a:latin typeface="Adobe Caslon Pro Bold" pitchFamily="18" charset="0"/>
              </a:rPr>
              <a:t>Bolivia </a:t>
            </a:r>
            <a:r>
              <a:rPr lang="en-US" sz="2000" dirty="0" smtClean="0">
                <a:latin typeface="Adobe Caslon Pro Bold" pitchFamily="18" charset="0"/>
              </a:rPr>
              <a:t>en la </a:t>
            </a:r>
            <a:r>
              <a:rPr lang="en-US" sz="2000" dirty="0" err="1" smtClean="0">
                <a:latin typeface="Adobe Caslon Pro Bold" pitchFamily="18" charset="0"/>
              </a:rPr>
              <a:t>guerra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>
                <a:latin typeface="Adobe Caslon Pro Bold" pitchFamily="18" charset="0"/>
              </a:rPr>
              <a:t>del </a:t>
            </a:r>
            <a:r>
              <a:rPr lang="en-US" sz="2000" dirty="0" err="1">
                <a:latin typeface="Adobe Caslon Pro Bold" pitchFamily="18" charset="0"/>
              </a:rPr>
              <a:t>Pacífico</a:t>
            </a:r>
            <a:endParaRPr lang="en-US" sz="2000" dirty="0">
              <a:latin typeface="Adobe Caslon Pro Bold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dobe Caslon Pro Bold" pitchFamily="18" charset="0"/>
              </a:rPr>
              <a:t>1927 - General Carlos Ibanez del Campo </a:t>
            </a:r>
            <a:r>
              <a:rPr lang="es-US" sz="2000" dirty="0">
                <a:latin typeface="Adobe Caslon Pro Bold" pitchFamily="18" charset="0"/>
              </a:rPr>
              <a:t>toma el poder y establece la dictadura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dobe Caslon Pro Bold" pitchFamily="18" charset="0"/>
              </a:rPr>
              <a:t>1948-58 </a:t>
            </a:r>
            <a:r>
              <a:rPr lang="en-US" sz="2000" dirty="0">
                <a:latin typeface="Adobe Caslon Pro Bold" pitchFamily="18" charset="0"/>
              </a:rPr>
              <a:t>- </a:t>
            </a:r>
            <a:r>
              <a:rPr lang="en-US" sz="2000" dirty="0" err="1">
                <a:latin typeface="Adobe Caslon Pro Bold" pitchFamily="18" charset="0"/>
              </a:rPr>
              <a:t>Partido</a:t>
            </a:r>
            <a:r>
              <a:rPr lang="en-US" sz="2000" dirty="0">
                <a:latin typeface="Adobe Caslon Pro Bold" pitchFamily="18" charset="0"/>
              </a:rPr>
              <a:t> </a:t>
            </a:r>
            <a:r>
              <a:rPr lang="en-US" sz="2000" dirty="0" err="1">
                <a:latin typeface="Adobe Caslon Pro Bold" pitchFamily="18" charset="0"/>
              </a:rPr>
              <a:t>Comunista</a:t>
            </a:r>
            <a:r>
              <a:rPr lang="en-US" sz="2000" dirty="0">
                <a:latin typeface="Adobe Caslon Pro Bold" pitchFamily="18" charset="0"/>
              </a:rPr>
              <a:t> </a:t>
            </a:r>
            <a:r>
              <a:rPr lang="en-US" sz="2000" dirty="0" err="1">
                <a:latin typeface="Adobe Caslon Pro Bold" pitchFamily="18" charset="0"/>
              </a:rPr>
              <a:t>prohibió</a:t>
            </a:r>
            <a:endParaRPr lang="en-US" sz="2000" dirty="0">
              <a:latin typeface="Adobe Caslon Pro Bold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Declaro</a:t>
            </a:r>
            <a:r>
              <a:rPr lang="en-US" sz="2000" dirty="0" smtClean="0">
                <a:latin typeface="Adobe Caslon Pro Bold" pitchFamily="18" charset="0"/>
              </a:rPr>
              <a:t> la </a:t>
            </a:r>
            <a:r>
              <a:rPr lang="en-US" sz="2000" dirty="0" err="1" smtClean="0">
                <a:latin typeface="Adobe Caslon Pro Bold" pitchFamily="18" charset="0"/>
              </a:rPr>
              <a:t>danza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oficial</a:t>
            </a:r>
            <a:r>
              <a:rPr lang="en-US" sz="2000" dirty="0" smtClean="0">
                <a:latin typeface="Adobe Caslon Pro Bold" pitchFamily="18" charset="0"/>
              </a:rPr>
              <a:t> de </a:t>
            </a:r>
            <a:r>
              <a:rPr lang="en-US" sz="2000" dirty="0">
                <a:latin typeface="Adobe Caslon Pro Bold" pitchFamily="18" charset="0"/>
              </a:rPr>
              <a:t>Chile </a:t>
            </a:r>
            <a:r>
              <a:rPr lang="en-US" sz="2000" dirty="0" smtClean="0">
                <a:latin typeface="Adobe Caslon Pro Bold" pitchFamily="18" charset="0"/>
              </a:rPr>
              <a:t>en </a:t>
            </a:r>
            <a:r>
              <a:rPr lang="en-US" sz="2000" dirty="0" err="1" smtClean="0">
                <a:latin typeface="Adobe Caslon Pro Bold" pitchFamily="18" charset="0"/>
              </a:rPr>
              <a:t>septiembre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>
                <a:latin typeface="Adobe Caslon Pro Bold" pitchFamily="18" charset="0"/>
              </a:rPr>
              <a:t>1979</a:t>
            </a:r>
          </a:p>
          <a:p>
            <a:endParaRPr lang="es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676650"/>
            <a:ext cx="2057400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17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musica</a:t>
            </a:r>
            <a:r>
              <a:rPr lang="en-US" dirty="0" smtClean="0"/>
              <a:t> de Chile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dobe Caslon Pro Bold" pitchFamily="18" charset="0"/>
              </a:rPr>
              <a:t>La </a:t>
            </a:r>
            <a:r>
              <a:rPr lang="en-US" sz="2000" dirty="0" err="1" smtClean="0">
                <a:latin typeface="Adobe Caslon Pro Bold" pitchFamily="18" charset="0"/>
              </a:rPr>
              <a:t>Cueca</a:t>
            </a:r>
            <a:endParaRPr lang="en-US" sz="2000" dirty="0" smtClean="0">
              <a:latin typeface="Adobe Caslon Pro Bold" pitchFamily="18" charset="0"/>
            </a:endParaRPr>
          </a:p>
          <a:p>
            <a:r>
              <a:rPr lang="es-US" sz="2000" dirty="0" smtClean="0">
                <a:latin typeface="Adobe Caslon Pro Bold" pitchFamily="18" charset="0"/>
              </a:rPr>
              <a:t>la </a:t>
            </a:r>
            <a:r>
              <a:rPr lang="es-US" sz="2000" dirty="0">
                <a:latin typeface="Adobe Caslon Pro Bold" pitchFamily="18" charset="0"/>
              </a:rPr>
              <a:t>danza nacional y </a:t>
            </a:r>
            <a:r>
              <a:rPr lang="es-US" sz="2000" dirty="0" err="1">
                <a:latin typeface="Adobe Caslon Pro Bold" pitchFamily="18" charset="0"/>
              </a:rPr>
              <a:t>folclorica</a:t>
            </a:r>
            <a:r>
              <a:rPr lang="es-US" sz="2000" dirty="0">
                <a:latin typeface="Adobe Caslon Pro Bold" pitchFamily="18" charset="0"/>
              </a:rPr>
              <a:t> del Chile. </a:t>
            </a:r>
          </a:p>
          <a:p>
            <a:r>
              <a:rPr lang="en-US" sz="2000" dirty="0" smtClean="0">
                <a:latin typeface="Adobe Caslon Pro Bold" pitchFamily="18" charset="0"/>
                <a:hlinkClick r:id="rId3"/>
              </a:rPr>
              <a:t>http</a:t>
            </a:r>
            <a:r>
              <a:rPr lang="en-US" sz="2000" dirty="0">
                <a:latin typeface="Adobe Caslon Pro Bold" pitchFamily="18" charset="0"/>
                <a:hlinkClick r:id="rId3"/>
              </a:rPr>
              <a:t>://</a:t>
            </a:r>
            <a:r>
              <a:rPr lang="en-US" sz="2000" dirty="0" smtClean="0">
                <a:latin typeface="Adobe Caslon Pro Bold" pitchFamily="18" charset="0"/>
                <a:hlinkClick r:id="rId3"/>
              </a:rPr>
              <a:t>www.youtube.com/watch?v=7ulsSNC69UA</a:t>
            </a:r>
            <a:endParaRPr lang="en-US" sz="2000" dirty="0" smtClean="0">
              <a:latin typeface="Adobe Caslon Pro Bold" pitchFamily="18" charset="0"/>
            </a:endParaRPr>
          </a:p>
          <a:p>
            <a:r>
              <a:rPr lang="en-US" sz="2000" dirty="0" err="1" smtClean="0">
                <a:latin typeface="Adobe Caslon Pro Bold" pitchFamily="18" charset="0"/>
              </a:rPr>
              <a:t>Una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cancion</a:t>
            </a:r>
            <a:r>
              <a:rPr lang="en-US" sz="2000" dirty="0" smtClean="0">
                <a:latin typeface="Adobe Caslon Pro Bold" pitchFamily="18" charset="0"/>
              </a:rPr>
              <a:t> del </a:t>
            </a:r>
            <a:r>
              <a:rPr lang="en-US" sz="2000" dirty="0" err="1" smtClean="0">
                <a:latin typeface="Adobe Caslon Pro Bold" pitchFamily="18" charset="0"/>
              </a:rPr>
              <a:t>tubo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 smtClean="0">
                <a:latin typeface="Adobe Caslon Pro Bold" pitchFamily="18" charset="0"/>
              </a:rPr>
              <a:t>chilena</a:t>
            </a:r>
            <a:endParaRPr lang="en-US" sz="2000" dirty="0">
              <a:latin typeface="Adobe Caslon Pro Bold" pitchFamily="18" charset="0"/>
            </a:endParaRPr>
          </a:p>
          <a:p>
            <a:r>
              <a:rPr lang="en-US" sz="2000" dirty="0">
                <a:latin typeface="Adobe Caslon Pro Bold" pitchFamily="18" charset="0"/>
                <a:hlinkClick r:id="rId4"/>
              </a:rPr>
              <a:t>http://</a:t>
            </a:r>
            <a:r>
              <a:rPr lang="en-US" sz="2000" dirty="0" smtClean="0">
                <a:latin typeface="Adobe Caslon Pro Bold" pitchFamily="18" charset="0"/>
                <a:hlinkClick r:id="rId4"/>
              </a:rPr>
              <a:t>www.youtube.com/watch?v=PI7ADEy2yP4</a:t>
            </a:r>
            <a:endParaRPr lang="en-US" sz="2000" dirty="0" smtClean="0">
              <a:latin typeface="Adobe Caslon Pro Bold" pitchFamily="18" charset="0"/>
            </a:endParaRPr>
          </a:p>
          <a:p>
            <a:r>
              <a:rPr lang="en-US" sz="2000" dirty="0" err="1" smtClean="0">
                <a:latin typeface="Adobe Caslon Pro Bold" pitchFamily="18" charset="0"/>
              </a:rPr>
              <a:t>Musica</a:t>
            </a:r>
            <a:r>
              <a:rPr lang="en-US" sz="2000" dirty="0" smtClean="0">
                <a:latin typeface="Adobe Caslon Pro Bold" pitchFamily="18" charset="0"/>
              </a:rPr>
              <a:t> </a:t>
            </a:r>
            <a:r>
              <a:rPr lang="en-US" sz="2000" dirty="0" err="1">
                <a:latin typeface="Adobe Caslon Pro Bold" pitchFamily="18" charset="0"/>
              </a:rPr>
              <a:t>c</a:t>
            </a:r>
            <a:r>
              <a:rPr lang="en-US" sz="2000" dirty="0" err="1" smtClean="0">
                <a:latin typeface="Adobe Caslon Pro Bold" pitchFamily="18" charset="0"/>
              </a:rPr>
              <a:t>hilena</a:t>
            </a:r>
            <a:endParaRPr lang="en-US" sz="2000" dirty="0">
              <a:latin typeface="Adobe Caslon Pro Bold" pitchFamily="18" charset="0"/>
            </a:endParaRPr>
          </a:p>
          <a:p>
            <a:r>
              <a:rPr lang="en-US" sz="2000" dirty="0">
                <a:latin typeface="Adobe Caslon Pro Bold" pitchFamily="18" charset="0"/>
                <a:hlinkClick r:id="rId5"/>
              </a:rPr>
              <a:t>http://</a:t>
            </a:r>
            <a:r>
              <a:rPr lang="en-US" sz="2000" dirty="0" smtClean="0">
                <a:latin typeface="Adobe Caslon Pro Bold" pitchFamily="18" charset="0"/>
                <a:hlinkClick r:id="rId5"/>
              </a:rPr>
              <a:t>www.youtube.com/watch?v=PlUoVOgF1EI</a:t>
            </a:r>
            <a:endParaRPr lang="en-US" sz="2000" dirty="0" smtClean="0">
              <a:latin typeface="Adobe Caslon Pro Bold" pitchFamily="18" charset="0"/>
            </a:endParaRPr>
          </a:p>
          <a:p>
            <a:endParaRPr lang="en-US" sz="2000" dirty="0">
              <a:latin typeface="Adobe Caslon Pro Bold" pitchFamily="18" charset="0"/>
            </a:endParaRPr>
          </a:p>
          <a:p>
            <a:endParaRPr lang="es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76200"/>
            <a:ext cx="188595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837295"/>
            <a:ext cx="3124200" cy="301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7174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Noticias</a:t>
            </a:r>
            <a:r>
              <a:rPr lang="en-US" dirty="0" smtClean="0"/>
              <a:t> </a:t>
            </a:r>
            <a:r>
              <a:rPr lang="en-US" dirty="0" err="1" smtClean="0"/>
              <a:t>Recientes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910450"/>
            <a:ext cx="8267700" cy="3042550"/>
          </a:xfrm>
        </p:spPr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endParaRPr lang="es-US" sz="2000" dirty="0" smtClean="0">
              <a:latin typeface="Adobe Caslon Pro Bold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US" sz="2000" dirty="0" smtClean="0">
                <a:latin typeface="Adobe Caslon Pro Bold" pitchFamily="18" charset="0"/>
              </a:rPr>
              <a:t>.¿</a:t>
            </a:r>
            <a:r>
              <a:rPr lang="es-US" sz="2000" dirty="0">
                <a:latin typeface="Adobe Caslon Pro Bold" pitchFamily="18" charset="0"/>
              </a:rPr>
              <a:t>Debería ser gratuita la educación en Chile</a:t>
            </a:r>
            <a:r>
              <a:rPr lang="es-US" sz="2000" dirty="0" smtClean="0">
                <a:latin typeface="Adobe Caslon Pro Bold" pitchFamily="18" charset="0"/>
              </a:rPr>
              <a:t>?</a:t>
            </a:r>
          </a:p>
          <a:p>
            <a:pPr marL="0" indent="0"/>
            <a:r>
              <a:rPr lang="es-US" sz="2000" dirty="0">
                <a:latin typeface="Adobe Caslon Pro Bold" pitchFamily="18" charset="0"/>
                <a:hlinkClick r:id="rId2"/>
              </a:rPr>
              <a:t>http://</a:t>
            </a:r>
            <a:r>
              <a:rPr lang="es-US" sz="2000" dirty="0" smtClean="0">
                <a:latin typeface="Adobe Caslon Pro Bold" pitchFamily="18" charset="0"/>
                <a:hlinkClick r:id="rId2"/>
              </a:rPr>
              <a:t>www.bbc.co.uk/mundo/noticias/2011/09/110914_chile_estudiantes_educacion_gratuita_vs.shtml</a:t>
            </a:r>
            <a:endParaRPr lang="es-US" sz="2000" dirty="0" smtClean="0">
              <a:latin typeface="Adobe Caslon Pro Bold" pitchFamily="18" charset="0"/>
            </a:endParaRPr>
          </a:p>
          <a:p>
            <a:pPr marL="0" indent="0"/>
            <a:r>
              <a:rPr lang="es-US" sz="2000" b="0" dirty="0">
                <a:latin typeface="Adobe Caslon Pro Bold" pitchFamily="18" charset="0"/>
              </a:rPr>
              <a:t>“Nada es gratis en esta vida; alguien tiene que pagar”, afirmó recientemente el mandatario</a:t>
            </a:r>
            <a:r>
              <a:rPr lang="es-US" sz="2000" dirty="0">
                <a:latin typeface="Adobe Caslon Pro Bold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s-US" sz="2000" dirty="0" smtClean="0">
                <a:latin typeface="Adobe Caslon Pro Bold" pitchFamily="18" charset="0"/>
              </a:rPr>
              <a:t>Profesor </a:t>
            </a:r>
            <a:r>
              <a:rPr lang="es-US" sz="2000" dirty="0">
                <a:latin typeface="Adobe Caslon Pro Bold" pitchFamily="18" charset="0"/>
              </a:rPr>
              <a:t>murió tras recibir descarga eléctrica </a:t>
            </a:r>
            <a:r>
              <a:rPr lang="es-US" sz="2000" dirty="0" smtClean="0">
                <a:latin typeface="Adobe Caslon Pro Bold" pitchFamily="18" charset="0"/>
              </a:rPr>
              <a:t>mientras</a:t>
            </a:r>
          </a:p>
          <a:p>
            <a:r>
              <a:rPr lang="es-US" sz="2000" dirty="0" smtClean="0">
                <a:latin typeface="Adobe Caslon Pro Bold" pitchFamily="18" charset="0"/>
              </a:rPr>
              <a:t> 	cantaba karaoke </a:t>
            </a:r>
          </a:p>
          <a:p>
            <a:pPr marL="0" indent="0"/>
            <a:r>
              <a:rPr lang="es-US" sz="2000" dirty="0">
                <a:latin typeface="Adobe Caslon Pro Bold" pitchFamily="18" charset="0"/>
                <a:hlinkClick r:id="rId3"/>
              </a:rPr>
              <a:t>http://</a:t>
            </a:r>
            <a:r>
              <a:rPr lang="es-US" sz="2000" dirty="0" smtClean="0">
                <a:latin typeface="Adobe Caslon Pro Bold" pitchFamily="18" charset="0"/>
                <a:hlinkClick r:id="rId3"/>
              </a:rPr>
              <a:t>www.emol.com/noticias/nacional/2012/02/14/526239/profesor-muere-al-recibir-descarga-electrica-mientras-cantaba-con-sistema-karaoke-en-iloca.html</a:t>
            </a:r>
          </a:p>
          <a:p>
            <a:pPr marL="0" indent="0"/>
            <a:endParaRPr lang="es-US" sz="2000" dirty="0">
              <a:latin typeface="Adobe Caslon Pro Bold" pitchFamily="18" charset="0"/>
              <a:hlinkClick r:id="rId3"/>
            </a:endParaRPr>
          </a:p>
          <a:p>
            <a:endParaRPr lang="es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029200"/>
            <a:ext cx="2852737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8197"/>
            <a:ext cx="3276600" cy="2267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787" y="4832303"/>
            <a:ext cx="37338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6449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Fuentes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839200" cy="4191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dobe Caslon Pro Bold" pitchFamily="18" charset="0"/>
                <a:hlinkClick r:id="rId2"/>
              </a:rPr>
              <a:t>www.ciaworldfactbook.com</a:t>
            </a:r>
            <a:endParaRPr lang="en-US" sz="2000" dirty="0" smtClean="0">
              <a:latin typeface="Adobe Caslon Pro Bold" pitchFamily="18" charset="0"/>
            </a:endParaRPr>
          </a:p>
          <a:p>
            <a:r>
              <a:rPr lang="es-US" sz="2000" dirty="0" smtClean="0">
                <a:latin typeface="Adobe Caslon Pro Bold" pitchFamily="18" charset="0"/>
                <a:hlinkClick r:id="rId3"/>
              </a:rPr>
              <a:t>http://www.facts-about.org.uk/history-and-events-timeline-chile.htm</a:t>
            </a:r>
            <a:endParaRPr lang="es-US" sz="2000" dirty="0" smtClean="0">
              <a:latin typeface="Adobe Caslon Pro Bold" pitchFamily="18" charset="0"/>
            </a:endParaRPr>
          </a:p>
          <a:p>
            <a:r>
              <a:rPr lang="es-US" sz="2000" dirty="0" smtClean="0">
                <a:latin typeface="Adobe Caslon Pro Bold" pitchFamily="18" charset="0"/>
                <a:hlinkClick r:id="rId4"/>
              </a:rPr>
              <a:t>http://www.corrugatedcity.com/2007/07/how-to-speak-chilean-spanish.html</a:t>
            </a:r>
            <a:endParaRPr lang="es-US" sz="2000" dirty="0" smtClean="0">
              <a:latin typeface="Adobe Caslon Pro Bold" pitchFamily="18" charset="0"/>
            </a:endParaRPr>
          </a:p>
          <a:p>
            <a:r>
              <a:rPr lang="es-US" sz="2000" dirty="0" smtClean="0">
                <a:latin typeface="Adobe Caslon Pro Bold" pitchFamily="18" charset="0"/>
                <a:hlinkClick r:id="rId5"/>
              </a:rPr>
              <a:t>http://www.emol.com/noticias/nacional/2012/02/14/526239/profesor-muere-al-recibir-descarga-electrica-mientras-cantaba-con-sistema-karaoke-en-iloca.html</a:t>
            </a:r>
            <a:endParaRPr lang="es-US" sz="2000" dirty="0" smtClean="0">
              <a:latin typeface="Adobe Caslon Pro Bold" pitchFamily="18" charset="0"/>
            </a:endParaRPr>
          </a:p>
          <a:p>
            <a:r>
              <a:rPr lang="es-US" sz="2000" dirty="0" smtClean="0">
                <a:latin typeface="Adobe Caslon Pro Bold" pitchFamily="18" charset="0"/>
                <a:hlinkClick r:id="rId6"/>
              </a:rPr>
              <a:t>http://www.emol.com/noticias/nacional/2012/02/14/526224/nuevo-derrumbe-en-cusco-dificulta-regreso-de-turistas-chilenos.html</a:t>
            </a:r>
            <a:endParaRPr lang="es-US" sz="2000" dirty="0" smtClean="0">
              <a:latin typeface="Adobe Caslon Pro Bold" pitchFamily="18" charset="0"/>
            </a:endParaRPr>
          </a:p>
          <a:p>
            <a:r>
              <a:rPr lang="es-US" sz="2000" dirty="0" smtClean="0">
                <a:latin typeface="Adobe Caslon Pro Bold" pitchFamily="18" charset="0"/>
                <a:hlinkClick r:id="rId7"/>
              </a:rPr>
              <a:t>http://www.youtube.com/watch?v=7ulsSNC69UA</a:t>
            </a:r>
            <a:endParaRPr lang="es-US" sz="2000" dirty="0" smtClean="0">
              <a:latin typeface="Adobe Caslon Pro Bold" pitchFamily="18" charset="0"/>
            </a:endParaRPr>
          </a:p>
          <a:p>
            <a:r>
              <a:rPr lang="es-US" sz="2000" dirty="0">
                <a:latin typeface="Adobe Caslon Pro Bold" pitchFamily="18" charset="0"/>
                <a:hlinkClick r:id="rId8"/>
              </a:rPr>
              <a:t>http://</a:t>
            </a:r>
            <a:r>
              <a:rPr lang="es-US" sz="2000" dirty="0" smtClean="0">
                <a:latin typeface="Adobe Caslon Pro Bold" pitchFamily="18" charset="0"/>
                <a:hlinkClick r:id="rId8"/>
              </a:rPr>
              <a:t>www.youtube.com/watch?v=PI7ADEy2yP4</a:t>
            </a:r>
            <a:endParaRPr lang="es-US" sz="2000" dirty="0" smtClean="0">
              <a:latin typeface="Adobe Caslon Pro Bold" pitchFamily="18" charset="0"/>
            </a:endParaRPr>
          </a:p>
          <a:p>
            <a:r>
              <a:rPr lang="es-US" sz="2000" dirty="0">
                <a:latin typeface="Adobe Caslon Pro Bold" pitchFamily="18" charset="0"/>
                <a:hlinkClick r:id="rId9"/>
              </a:rPr>
              <a:t>http://</a:t>
            </a:r>
            <a:r>
              <a:rPr lang="es-US" sz="2000" dirty="0" smtClean="0">
                <a:latin typeface="Adobe Caslon Pro Bold" pitchFamily="18" charset="0"/>
                <a:hlinkClick r:id="rId9"/>
              </a:rPr>
              <a:t>www.youtube.com/watch?v=PlUoVOgF1EI</a:t>
            </a:r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>
              <a:latin typeface="Adobe Caslon Pro Bold" pitchFamily="18" charset="0"/>
            </a:endParaRPr>
          </a:p>
          <a:p>
            <a:endParaRPr lang="es-US" sz="2000" dirty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 smtClean="0">
              <a:latin typeface="Adobe Caslon Pro Bold" pitchFamily="18" charset="0"/>
            </a:endParaRPr>
          </a:p>
          <a:p>
            <a:endParaRPr lang="es-US" sz="2000" dirty="0">
              <a:latin typeface="Adobe Caslon Pro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7998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477</TotalTime>
  <Words>287</Words>
  <Application>Microsoft Office PowerPoint</Application>
  <PresentationFormat>On-screen Show (4:3)</PresentationFormat>
  <Paragraphs>67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Chile</vt:lpstr>
      <vt:lpstr>Hechos Básicos </vt:lpstr>
      <vt:lpstr>El habla</vt:lpstr>
      <vt:lpstr>Los Datos Historicos</vt:lpstr>
      <vt:lpstr>La musica de Chile</vt:lpstr>
      <vt:lpstr>Las Noticias Recientes</vt:lpstr>
      <vt:lpstr>Fuentes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Barnett</dc:creator>
  <cp:lastModifiedBy>Lauren Barnett</cp:lastModifiedBy>
  <cp:revision>28</cp:revision>
  <dcterms:created xsi:type="dcterms:W3CDTF">2012-02-04T03:33:03Z</dcterms:created>
  <dcterms:modified xsi:type="dcterms:W3CDTF">2012-02-15T17:22:49Z</dcterms:modified>
</cp:coreProperties>
</file>